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80" r:id="rId4"/>
    <p:sldId id="288" r:id="rId5"/>
    <p:sldId id="259" r:id="rId6"/>
    <p:sldId id="260" r:id="rId7"/>
    <p:sldId id="269" r:id="rId8"/>
    <p:sldId id="261" r:id="rId9"/>
    <p:sldId id="263" r:id="rId10"/>
    <p:sldId id="289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90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472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868F-815B-4766-9C5F-0E2AB3BEB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52;&#1086;&#1080;%20&#1076;&#1086;&#1082;&#1091;&#1084;&#1077;&#1085;&#1090;&#1099;\&#1073;&#1080;&#1073;&#1083;&#1080;&#1086;&#1090;&#1077;&#1082;&#1072;\&#1087;&#1088;&#1077;&#1079;&#1077;&#1085;&#1090;&#1072;&#1094;&#1080;&#1080;%20&#1103;\&#1084;&#1099;,%20&#1075;&#1088;&#1072;&#1078;&#1076;&#1072;&#1085;&#1077;%20&#1056;&#1086;&#1089;&#1089;&#1080;&#1080;\rf_gimn_melody.mp3" TargetMode="External"/><Relationship Id="rId5" Type="http://schemas.openxmlformats.org/officeDocument/2006/relationships/image" Target="../media/image1.gif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ttp://animashki.info/uploads/posts/2016-06/1465569306_16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6450" y="-214313"/>
            <a:ext cx="10845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357166"/>
            <a:ext cx="8429684" cy="6072230"/>
          </a:xfrm>
        </p:spPr>
        <p:txBody>
          <a:bodyPr/>
          <a:lstStyle/>
          <a:p>
            <a:pPr eaLnBrk="1" hangingPunct="1"/>
            <a:r>
              <a:rPr lang="ru-RU" sz="9600" b="1" i="1" dirty="0" smtClean="0">
                <a:solidFill>
                  <a:srgbClr val="C00000"/>
                </a:solidFill>
                <a:latin typeface="BankGothic RUSS" pitchFamily="34" charset="0"/>
              </a:rPr>
              <a:t>22 августа </a:t>
            </a:r>
            <a:br>
              <a:rPr lang="ru-RU" sz="9600" b="1" i="1" dirty="0" smtClean="0">
                <a:solidFill>
                  <a:srgbClr val="C00000"/>
                </a:solidFill>
                <a:latin typeface="BankGothic RUSS" pitchFamily="34" charset="0"/>
              </a:rPr>
            </a:br>
            <a:r>
              <a:rPr lang="ru-RU" sz="9600" b="1" i="1" dirty="0" smtClean="0">
                <a:solidFill>
                  <a:srgbClr val="C00000"/>
                </a:solidFill>
                <a:latin typeface="BankGothic RUSS" pitchFamily="34" charset="0"/>
              </a:rPr>
              <a:t>– день </a:t>
            </a:r>
            <a:r>
              <a:rPr lang="ru-RU" sz="9600" b="1" i="1" dirty="0" smtClean="0">
                <a:solidFill>
                  <a:schemeClr val="bg1"/>
                </a:solidFill>
                <a:latin typeface="BankGothic RUSS" pitchFamily="34" charset="0"/>
              </a:rPr>
              <a:t/>
            </a:r>
            <a:br>
              <a:rPr lang="ru-RU" sz="9600" b="1" i="1" dirty="0" smtClean="0">
                <a:solidFill>
                  <a:schemeClr val="bg1"/>
                </a:solidFill>
                <a:latin typeface="BankGothic RUSS" pitchFamily="34" charset="0"/>
              </a:rPr>
            </a:br>
            <a:r>
              <a:rPr lang="ru-RU" sz="9600" b="1" i="1" dirty="0" smtClean="0">
                <a:solidFill>
                  <a:schemeClr val="bg1"/>
                </a:solidFill>
                <a:latin typeface="BankGothic RUSS" pitchFamily="34" charset="0"/>
              </a:rPr>
              <a:t>Российского флага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</a:rPr>
              <a:t>Флаг</a:t>
            </a:r>
            <a:r>
              <a:rPr lang="ru-RU" dirty="0" smtClean="0"/>
              <a:t>  </a:t>
            </a:r>
            <a:r>
              <a:rPr lang="ru-RU" sz="5400" b="1" dirty="0" smtClean="0">
                <a:solidFill>
                  <a:srgbClr val="FF0000"/>
                </a:solidFill>
              </a:rPr>
              <a:t>России трехцветный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836613"/>
            <a:ext cx="4641852" cy="6021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Нижняя  полоса  на  флаге  </a:t>
            </a:r>
            <a:r>
              <a:rPr lang="ru-RU" b="1" u="sng" dirty="0" smtClean="0">
                <a:solidFill>
                  <a:srgbClr val="FF0000"/>
                </a:solidFill>
              </a:rPr>
              <a:t>красная</a:t>
            </a:r>
            <a:r>
              <a:rPr lang="ru-RU" b="1" dirty="0" smtClean="0"/>
              <a:t> – символ  земли,  отваги, мужества,  героизма;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Средняя  полоса  </a:t>
            </a:r>
            <a:r>
              <a:rPr lang="ru-RU" b="1" u="sng" dirty="0" smtClean="0">
                <a:solidFill>
                  <a:srgbClr val="000099"/>
                </a:solidFill>
              </a:rPr>
              <a:t>синяя</a:t>
            </a:r>
            <a:r>
              <a:rPr lang="ru-RU" b="1" dirty="0" smtClean="0"/>
              <a:t> – символ  воды  и  неба,  символ  мира, верности и правды;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Верхняя полоса, белая – символ справедливости,  веры  и  духа  народа.</a:t>
            </a:r>
          </a:p>
        </p:txBody>
      </p:sp>
      <p:pic>
        <p:nvPicPr>
          <p:cNvPr id="9221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19" y="765175"/>
            <a:ext cx="4009456" cy="537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hvl3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62" y="692696"/>
            <a:ext cx="8783550" cy="55446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363272" cy="5818658"/>
          </a:xfrm>
          <a:solidFill>
            <a:schemeClr val="bg1"/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Мы говорим белый свет, синее море, весна красна, красная девица (красивая).</a:t>
            </a:r>
            <a:br>
              <a:rPr lang="ru-RU" dirty="0" smtClean="0"/>
            </a:br>
            <a:r>
              <a:rPr lang="ru-RU" dirty="0" smtClean="0"/>
              <a:t>Видимо не случайно эти цвета стали цветами государственного флага России.</a:t>
            </a:r>
            <a:endParaRPr lang="ru-RU" dirty="0"/>
          </a:p>
        </p:txBody>
      </p:sp>
      <p:pic>
        <p:nvPicPr>
          <p:cNvPr id="3" name="Рисунок 2" descr="1798_em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33432"/>
            <a:ext cx="3096344" cy="23245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188640"/>
            <a:ext cx="8245424" cy="3672408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Герб сочетает эти же цвета.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0-tub-ru.yandex.net/i?id=3fe9e3e337f5a22bcddb7f8770e7cfd8-133-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140968" cy="31409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6408712"/>
          </a:xfr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– Георгий Победоносец.</a:t>
            </a:r>
            <a:b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– Развивающийся плащ всадника.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фон, щит герба.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531440"/>
            <a:ext cx="6131024" cy="4104456"/>
          </a:xfrm>
          <a:solidFill>
            <a:schemeClr val="accent3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Изображение всадника, копьем поражающего черного дракона, означает победу справедливости, добра над злом.</a:t>
            </a:r>
            <a:endParaRPr lang="ru-RU" dirty="0"/>
          </a:p>
        </p:txBody>
      </p:sp>
      <p:pic>
        <p:nvPicPr>
          <p:cNvPr id="1026" name="Picture 2" descr="http://s4.hostingkartinok.com/uploads/images/2013/02/6eed5058aa804608dd3b9dcdb0c5cf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3848"/>
            <a:ext cx="3077771" cy="37141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as-sim.ru/wp-content/uploads/2013/03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3610372" cy="38558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714908" cy="6143668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народных преданиях говорят: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Два орла несут по белу свету колесницу, в центре возница правит парой птиц, а на верху само солнце; два крыла его сестры - Заря Утренняя, Заря Вечерняя.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88832" cy="5558010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Солнечную колесницу назвали двуглавым орлом. Увенчанный коронами, со скипетром и державой в лапах двуглавый орел является гербом нашей России.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орел на красном фоне напоминает солнце, сияющее своими лучами - перьями.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87208" cy="3933056"/>
          </a:xfr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он, флаг и герб Российской Федерации, символ единства и независимости нашего народа.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rev_small_71791543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768506" cy="40770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139136" cy="394645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флаг поднимается во время торжественных мероприятий, праздников, и в это время всегда звучит гимн Российской Федерации.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tatic2.aif.ru/public/photo/small/745/462970faa225684688b3257373b8d08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5197569" cy="34563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68159" cy="58748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358246" cy="2938338"/>
          </a:xfr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mg13.nnm.ru/1/e/4/3/2/278ab9c1b577ef1dc0062474b0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429420" cy="363970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329246" cy="5818658"/>
          </a:xfrm>
          <a:solidFill>
            <a:schemeClr val="accent6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- </a:t>
            </a:r>
            <a:r>
              <a:rPr lang="ru-RU" sz="3100" dirty="0" smtClean="0"/>
              <a:t>Россия …Как из песни слово,</a:t>
            </a:r>
            <a:br>
              <a:rPr lang="ru-RU" sz="3100" dirty="0" smtClean="0"/>
            </a:br>
            <a:r>
              <a:rPr lang="ru-RU" sz="3100" dirty="0" smtClean="0"/>
              <a:t>Березок Юная листва</a:t>
            </a:r>
            <a:br>
              <a:rPr lang="ru-RU" sz="3100" dirty="0" smtClean="0"/>
            </a:br>
            <a:r>
              <a:rPr lang="ru-RU" sz="3100" dirty="0" smtClean="0"/>
              <a:t>Кругом леса, поля и реки</a:t>
            </a:r>
            <a:br>
              <a:rPr lang="ru-RU" sz="3100" dirty="0" smtClean="0"/>
            </a:br>
            <a:r>
              <a:rPr lang="ru-RU" sz="3100" dirty="0" smtClean="0"/>
              <a:t>Раздолье – русская душа.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Люблю тебя, моя Россия</a:t>
            </a:r>
            <a:br>
              <a:rPr lang="ru-RU" sz="3100" dirty="0" smtClean="0"/>
            </a:br>
            <a:r>
              <a:rPr lang="ru-RU" sz="3100" dirty="0" smtClean="0"/>
              <a:t>За ясный свет твоих очей,</a:t>
            </a:r>
            <a:br>
              <a:rPr lang="ru-RU" sz="3100" dirty="0" smtClean="0"/>
            </a:br>
            <a:r>
              <a:rPr lang="ru-RU" sz="3100" dirty="0" smtClean="0"/>
              <a:t>За ум, за подвиги святые,</a:t>
            </a:r>
            <a:br>
              <a:rPr lang="ru-RU" sz="3100" dirty="0" smtClean="0"/>
            </a:br>
            <a:r>
              <a:rPr lang="ru-RU" sz="3100" dirty="0" smtClean="0"/>
              <a:t>За голос звонкий, как ручей.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Люблю, глубоко понимаю</a:t>
            </a:r>
            <a:br>
              <a:rPr lang="ru-RU" sz="3100" dirty="0" smtClean="0"/>
            </a:br>
            <a:r>
              <a:rPr lang="ru-RU" sz="3100" dirty="0" smtClean="0"/>
              <a:t>Степей задумчивую грусть</a:t>
            </a:r>
            <a:br>
              <a:rPr lang="ru-RU" sz="3100" dirty="0" smtClean="0"/>
            </a:br>
            <a:r>
              <a:rPr lang="ru-RU" sz="3100" dirty="0" smtClean="0"/>
              <a:t>Люблю все то, что называю</a:t>
            </a:r>
            <a:br>
              <a:rPr lang="ru-RU" sz="3100" dirty="0" smtClean="0"/>
            </a:br>
            <a:r>
              <a:rPr lang="ru-RU" sz="3100" dirty="0" smtClean="0"/>
              <a:t>Одним широким словом – Русь.</a:t>
            </a:r>
            <a:endParaRPr lang="ru-RU" sz="31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075240" cy="2011354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Одна у человека родина мать. Крепко любит свою родину народ. Много сложил о ней пословиц и поговорок: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068.radikal.ru/1211/f8/48656ed27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274695" cy="445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6583362"/>
          </a:xfrm>
          <a:solidFill>
            <a:schemeClr val="accent4">
              <a:lumMod val="60000"/>
              <a:lumOff val="4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Родина любимая – что мать родимая.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Если дружба велика, будет родина крепка.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Жить – Родине служить.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Для Родины своей, ни сил, ни жизни не жалей.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Родина мать, умей за нее постоять.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Человек без родины, что соловей без песни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9288"/>
            <a:ext cx="8072462" cy="5908670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Россия святая! Для славных походов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Веками растишь ты своих сыновей;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благо России, для счастья народа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 флагом державным встречаешь гостей.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Густые леса и поля золотые,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Мирное небо целует заря.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детства любимы места дорогие –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родная Отчизна моя!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Отчизна родная! Твой символ державный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труд и на подвиг зовет свой народ!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Дозор твой стоит в боевом авангарде –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Могучая сила, надежный оплот!</a:t>
            </a:r>
            <a:endParaRPr lang="ru-RU" sz="28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500042"/>
            <a:ext cx="7929618" cy="5572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грозные годы ты в битве с врагами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Меч свой ковала в суровом бою.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Символ победный, святое знамя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 в сердце хранишь как святыню свою!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мирные будни во славу России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Реет победный твой стяг над страной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Вместе со мною ты грозна сила,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сердцем всегда я навеки с тобой.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 знаменем святым за мир и свободу,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счастье народное в бой мы пойдем.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священной борьбе не страшны нам невзгоды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 флагом мы счастье и мир обретем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 l="1538" t="5789" b="8142"/>
          <a:stretch>
            <a:fillRect/>
          </a:stretch>
        </p:blipFill>
        <p:spPr bwMode="auto">
          <a:xfrm>
            <a:off x="98425" y="1285875"/>
            <a:ext cx="90455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3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700" b="1" smtClean="0">
                <a:solidFill>
                  <a:srgbClr val="FF0000"/>
                </a:solidFill>
              </a:rPr>
              <a:t>Карта Российской Федерации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678863" cy="50720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rgbClr val="990099"/>
                </a:solidFill>
              </a:rPr>
              <a:t>От какого слова произошло слово «флаг»? 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rgbClr val="990099"/>
                </a:solidFill>
              </a:rPr>
              <a:t>Назовите день рождения бело-сине-красного флага. 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rgbClr val="990099"/>
                </a:solidFill>
              </a:rPr>
              <a:t>Что обозначает красный цвет флага? 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rgbClr val="990099"/>
                </a:solidFill>
              </a:rPr>
              <a:t>Что обозначает белый цвет? 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rgbClr val="990099"/>
                </a:solidFill>
              </a:rPr>
              <a:t>Что обозначает синий цвет? 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rgbClr val="990099"/>
                </a:solidFill>
              </a:rPr>
              <a:t>Где можно увидеть Государственный флаг? </a:t>
            </a:r>
          </a:p>
          <a:p>
            <a:pPr marL="457200" indent="-457200">
              <a:buFontTx/>
              <a:buAutoNum type="arabicPeriod"/>
            </a:pPr>
            <a:endParaRPr lang="ru-RU" sz="2000" dirty="0" smtClean="0"/>
          </a:p>
          <a:p>
            <a:pPr marL="457200" indent="-457200" eaLnBrk="1" hangingPunct="1">
              <a:buFontTx/>
              <a:buAutoNum type="arabicPeriod"/>
            </a:pPr>
            <a:endParaRPr lang="ru-RU" sz="2000" b="1" dirty="0" smtClean="0">
              <a:solidFill>
                <a:srgbClr val="990099"/>
              </a:solidFill>
            </a:endParaRPr>
          </a:p>
        </p:txBody>
      </p:sp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2786063" y="2643188"/>
            <a:ext cx="71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13316" name="Заголовок 9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b="1" smtClean="0">
                <a:solidFill>
                  <a:srgbClr val="000099"/>
                </a:solidFill>
              </a:rPr>
              <a:t>Викторина</a:t>
            </a:r>
            <a:endParaRPr lang="ru-RU" sz="720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" y="4714875"/>
            <a:ext cx="8229600" cy="145732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00"/>
                </a:solidFill>
              </a:rPr>
              <a:t>Город Москва</a:t>
            </a:r>
            <a:r>
              <a:rPr lang="ru-RU" sz="5400" b="1" smtClean="0">
                <a:solidFill>
                  <a:srgbClr val="FF0000"/>
                </a:solidFill>
              </a:rPr>
              <a:t> </a:t>
            </a: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2875"/>
            <a:ext cx="8678862" cy="1166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000099"/>
                </a:solidFill>
              </a:rPr>
              <a:t>Разгадай ребус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42888" y="1157288"/>
            <a:ext cx="8901112" cy="2771775"/>
            <a:chOff x="242888" y="1157288"/>
            <a:chExt cx="8901112" cy="2771775"/>
          </a:xfrm>
        </p:grpSpPr>
        <p:pic>
          <p:nvPicPr>
            <p:cNvPr id="6149" name="Picture 2" descr="http://pngimg.com/uploads/pea/pea_PNG2430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8" y="1800225"/>
              <a:ext cx="1757362" cy="211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6" descr="http://www.fotooboi21.ru/watermark.php?i=3015"/>
            <p:cNvPicPr>
              <a:picLocks noChangeAspect="1" noChangeArrowheads="1"/>
            </p:cNvPicPr>
            <p:nvPr/>
          </p:nvPicPr>
          <p:blipFill>
            <a:blip r:embed="rId3" cstate="print"/>
            <a:srcRect l="38486" t="47285" r="21490" b="24342"/>
            <a:stretch>
              <a:fillRect/>
            </a:stretch>
          </p:blipFill>
          <p:spPr bwMode="auto">
            <a:xfrm>
              <a:off x="2984500" y="2157413"/>
              <a:ext cx="2373313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Прямоугольник 6"/>
            <p:cNvSpPr>
              <a:spLocks noChangeArrowheads="1"/>
            </p:cNvSpPr>
            <p:nvPr/>
          </p:nvSpPr>
          <p:spPr bwMode="auto">
            <a:xfrm>
              <a:off x="1143000" y="2728913"/>
              <a:ext cx="17145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 b="1">
                  <a:solidFill>
                    <a:srgbClr val="0070C0"/>
                  </a:solidFill>
                </a:rPr>
                <a:t>,  Д</a:t>
              </a:r>
            </a:p>
          </p:txBody>
        </p:sp>
        <p:sp>
          <p:nvSpPr>
            <p:cNvPr id="6152" name="Прямоугольник 7"/>
            <p:cNvSpPr>
              <a:spLocks noChangeArrowheads="1"/>
            </p:cNvSpPr>
            <p:nvPr/>
          </p:nvSpPr>
          <p:spPr bwMode="auto">
            <a:xfrm>
              <a:off x="5357813" y="1157288"/>
              <a:ext cx="1071562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 b="1">
                  <a:solidFill>
                    <a:srgbClr val="0070C0"/>
                  </a:solidFill>
                </a:rPr>
                <a:t>,  </a:t>
              </a:r>
            </a:p>
          </p:txBody>
        </p:sp>
        <p:sp>
          <p:nvSpPr>
            <p:cNvPr id="6153" name="Прямоугольник 8"/>
            <p:cNvSpPr>
              <a:spLocks noChangeArrowheads="1"/>
            </p:cNvSpPr>
            <p:nvPr/>
          </p:nvSpPr>
          <p:spPr bwMode="auto">
            <a:xfrm>
              <a:off x="6072188" y="2586038"/>
              <a:ext cx="17145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 b="1">
                  <a:solidFill>
                    <a:srgbClr val="0070C0"/>
                  </a:solidFill>
                </a:rPr>
                <a:t>,,  </a:t>
              </a:r>
            </a:p>
          </p:txBody>
        </p:sp>
        <p:pic>
          <p:nvPicPr>
            <p:cNvPr id="6154" name="Рисунок 11" descr="http://www.imgcutpng.com/wp-content/uploads/2017/03/vegetables/Pumpkin-PNG-1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2250" y="1800225"/>
              <a:ext cx="2571750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1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" y="4714875"/>
            <a:ext cx="8229600" cy="145732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00"/>
                </a:solidFill>
              </a:rPr>
              <a:t>Москва - столица</a:t>
            </a:r>
            <a:r>
              <a:rPr lang="ru-RU" sz="5400" b="1" smtClean="0">
                <a:solidFill>
                  <a:srgbClr val="FF0000"/>
                </a:solidFill>
              </a:rPr>
              <a:t> </a:t>
            </a: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2875"/>
            <a:ext cx="8678862" cy="1166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000099"/>
                </a:solidFill>
              </a:rPr>
              <a:t>Разгадай ребус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14313" y="1500188"/>
            <a:ext cx="8715375" cy="3357562"/>
            <a:chOff x="214313" y="1500188"/>
            <a:chExt cx="8715375" cy="3357562"/>
          </a:xfrm>
        </p:grpSpPr>
        <p:pic>
          <p:nvPicPr>
            <p:cNvPr id="7173" name="Picture 6" descr="http://www.fotooboi21.ru/watermark.php?i=3015"/>
            <p:cNvPicPr>
              <a:picLocks noChangeAspect="1" noChangeArrowheads="1"/>
            </p:cNvPicPr>
            <p:nvPr/>
          </p:nvPicPr>
          <p:blipFill>
            <a:blip r:embed="rId2" cstate="print"/>
            <a:srcRect l="38486" t="47285" r="21490" b="24342"/>
            <a:stretch>
              <a:fillRect/>
            </a:stretch>
          </p:blipFill>
          <p:spPr bwMode="auto">
            <a:xfrm>
              <a:off x="214313" y="2643188"/>
              <a:ext cx="2071687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Прямоугольник 6"/>
            <p:cNvSpPr>
              <a:spLocks noChangeArrowheads="1"/>
            </p:cNvSpPr>
            <p:nvPr/>
          </p:nvSpPr>
          <p:spPr bwMode="auto">
            <a:xfrm>
              <a:off x="1785938" y="1500188"/>
              <a:ext cx="642937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 b="1">
                  <a:solidFill>
                    <a:srgbClr val="0070C0"/>
                  </a:solidFill>
                </a:rPr>
                <a:t>,  </a:t>
              </a:r>
            </a:p>
          </p:txBody>
        </p:sp>
        <p:sp>
          <p:nvSpPr>
            <p:cNvPr id="7175" name="Прямоугольник 7"/>
            <p:cNvSpPr>
              <a:spLocks noChangeArrowheads="1"/>
            </p:cNvSpPr>
            <p:nvPr/>
          </p:nvSpPr>
          <p:spPr bwMode="auto">
            <a:xfrm>
              <a:off x="2143125" y="1703388"/>
              <a:ext cx="2000250" cy="315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9900">
                  <a:solidFill>
                    <a:srgbClr val="0070C0"/>
                  </a:solidFill>
                  <a:latin typeface="Batang" pitchFamily="18" charset="-127"/>
                  <a:ea typeface="Batang" pitchFamily="18" charset="-127"/>
                </a:rPr>
                <a:t>А</a:t>
              </a:r>
              <a:endParaRPr lang="ru-RU" sz="7200" b="1">
                <a:solidFill>
                  <a:srgbClr val="0070C0"/>
                </a:solidFill>
              </a:endParaRPr>
            </a:p>
          </p:txBody>
        </p:sp>
        <p:sp>
          <p:nvSpPr>
            <p:cNvPr id="7176" name="Прямоугольник 8"/>
            <p:cNvSpPr>
              <a:spLocks noChangeArrowheads="1"/>
            </p:cNvSpPr>
            <p:nvPr/>
          </p:nvSpPr>
          <p:spPr bwMode="auto">
            <a:xfrm>
              <a:off x="2786063" y="2643188"/>
              <a:ext cx="714375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>
                  <a:solidFill>
                    <a:srgbClr val="C00000"/>
                  </a:solidFill>
                </a:rPr>
                <a:t>к</a:t>
              </a:r>
              <a:r>
                <a:rPr lang="ru-RU" sz="6600" b="1">
                  <a:solidFill>
                    <a:srgbClr val="0070C0"/>
                  </a:solidFill>
                </a:rPr>
                <a:t>  </a:t>
              </a:r>
            </a:p>
          </p:txBody>
        </p:sp>
        <p:sp>
          <p:nvSpPr>
            <p:cNvPr id="7177" name="Прямоугольник 9"/>
            <p:cNvSpPr>
              <a:spLocks noChangeArrowheads="1"/>
            </p:cNvSpPr>
            <p:nvPr/>
          </p:nvSpPr>
          <p:spPr bwMode="auto">
            <a:xfrm>
              <a:off x="3857625" y="2357438"/>
              <a:ext cx="85725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 b="1">
                  <a:solidFill>
                    <a:srgbClr val="0070C0"/>
                  </a:solidFill>
                </a:rPr>
                <a:t>_    </a:t>
              </a:r>
            </a:p>
          </p:txBody>
        </p:sp>
        <p:sp>
          <p:nvSpPr>
            <p:cNvPr id="7178" name="Прямоугольник 13"/>
            <p:cNvSpPr>
              <a:spLocks noChangeArrowheads="1"/>
            </p:cNvSpPr>
            <p:nvPr/>
          </p:nvSpPr>
          <p:spPr bwMode="auto">
            <a:xfrm>
              <a:off x="4286250" y="2643188"/>
              <a:ext cx="2428875" cy="144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b="1">
                  <a:solidFill>
                    <a:srgbClr val="0070C0"/>
                  </a:solidFill>
                </a:rPr>
                <a:t> </a:t>
              </a:r>
              <a:r>
                <a:rPr lang="ru-RU" sz="8800" b="1">
                  <a:solidFill>
                    <a:srgbClr val="0070C0"/>
                  </a:solidFill>
                </a:rPr>
                <a:t>100</a:t>
              </a:r>
            </a:p>
          </p:txBody>
        </p:sp>
        <p:pic>
          <p:nvPicPr>
            <p:cNvPr id="7179" name="Рисунок 16" descr="C:\Users\Пользователь\Desktop\vk-30879205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6563" y="2357438"/>
              <a:ext cx="2143125" cy="192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библи-ка\22.08 День Росс флаг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38441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02" y="642918"/>
            <a:ext cx="864399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5400" b="1" kern="0" dirty="0">
                <a:latin typeface="+mn-lt"/>
              </a:rPr>
              <a:t>Символы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5400" b="1" kern="0" dirty="0">
                <a:latin typeface="+mn-lt"/>
              </a:rPr>
              <a:t>нашего государства – Российской Федерации: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5400" b="1" kern="0" dirty="0">
                <a:solidFill>
                  <a:srgbClr val="FFCC99"/>
                </a:solidFill>
                <a:latin typeface="+mn-lt"/>
              </a:rPr>
              <a:t>гимн, герб, флаг,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5400" b="1" kern="0" dirty="0">
                <a:solidFill>
                  <a:srgbClr val="FFCC99"/>
                </a:solidFill>
                <a:latin typeface="+mn-lt"/>
              </a:rPr>
              <a:t>а также столица государства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" y="4714875"/>
            <a:ext cx="8229600" cy="145732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00"/>
                </a:solidFill>
              </a:rPr>
              <a:t>Кремль</a:t>
            </a: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2875"/>
            <a:ext cx="8678862" cy="1166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000099"/>
                </a:solidFill>
              </a:rPr>
              <a:t>Разгадай ребус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786063" y="2643188"/>
            <a:ext cx="71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70C0"/>
                </a:solidFill>
              </a:rPr>
              <a:t>  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00063" y="1143000"/>
            <a:ext cx="8286750" cy="3730625"/>
            <a:chOff x="500063" y="1143000"/>
            <a:chExt cx="8286750" cy="3730625"/>
          </a:xfrm>
        </p:grpSpPr>
        <p:pic>
          <p:nvPicPr>
            <p:cNvPr id="8198" name="Picture 2" descr="http://www.rostov.podguznikoff.ru/old_version/imgs/catalog/thumb/160/5445987164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3" y="1500188"/>
              <a:ext cx="3071812" cy="307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7"/>
            <p:cNvGrpSpPr>
              <a:grpSpLocks/>
            </p:cNvGrpSpPr>
            <p:nvPr/>
          </p:nvGrpSpPr>
          <p:grpSpPr bwMode="auto">
            <a:xfrm>
              <a:off x="5429250" y="1143000"/>
              <a:ext cx="3357563" cy="3730625"/>
              <a:chOff x="5429250" y="1143000"/>
              <a:chExt cx="3357563" cy="3730625"/>
            </a:xfrm>
          </p:grpSpPr>
          <p:sp>
            <p:nvSpPr>
              <p:cNvPr id="8200" name="Прямоугольник 6"/>
              <p:cNvSpPr>
                <a:spLocks noChangeArrowheads="1"/>
              </p:cNvSpPr>
              <p:nvPr/>
            </p:nvSpPr>
            <p:spPr bwMode="auto">
              <a:xfrm>
                <a:off x="5429250" y="1571625"/>
                <a:ext cx="642938" cy="120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7200" b="1">
                    <a:solidFill>
                      <a:srgbClr val="0070C0"/>
                    </a:solidFill>
                  </a:rPr>
                  <a:t>,  </a:t>
                </a:r>
              </a:p>
            </p:txBody>
          </p:sp>
          <p:pic>
            <p:nvPicPr>
              <p:cNvPr id="820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3563" y="1143000"/>
                <a:ext cx="3143250" cy="3730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195" grpId="0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</a:rPr>
              <a:t>Кремль, флаг</a:t>
            </a:r>
            <a:endParaRPr lang="ru-RU" smtClean="0"/>
          </a:p>
        </p:txBody>
      </p:sp>
      <p:sp>
        <p:nvSpPr>
          <p:cNvPr id="9220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9221" name="Picture 9" descr="https://fregataero.ru/images/russia/moscow/kreml/moscow_krem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62038"/>
            <a:ext cx="8815388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rgbClr val="ADF1EE"/>
          </a:solidFill>
        </p:spPr>
        <p:txBody>
          <a:bodyPr/>
          <a:lstStyle/>
          <a:p>
            <a:pPr>
              <a:buFontTx/>
              <a:buNone/>
            </a:pPr>
            <a:endParaRPr lang="ru-RU" sz="1300" smtClean="0"/>
          </a:p>
          <a:p>
            <a:pPr>
              <a:buFontTx/>
              <a:buNone/>
            </a:pPr>
            <a:r>
              <a:rPr lang="ru-RU" sz="3300" smtClean="0"/>
              <a:t> </a:t>
            </a:r>
          </a:p>
        </p:txBody>
      </p:sp>
      <p:pic>
        <p:nvPicPr>
          <p:cNvPr id="52233" name="rf_gimn_melody.mp3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15888"/>
            <a:ext cx="304800" cy="304800"/>
          </a:xfrm>
        </p:spPr>
      </p:pic>
      <p:pic>
        <p:nvPicPr>
          <p:cNvPr id="10245" name="Picture 4" descr="http://www.telecompass.ru/i/upload_img/files/3/4/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60338"/>
            <a:ext cx="8624888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http://animashki.info/uploads/posts/2016-06/1465569306_163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13" y="214313"/>
            <a:ext cx="578485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120" fill="hold"/>
                                        <p:tgtEl>
                                          <p:spTgt spid="52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22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786063" y="2643188"/>
            <a:ext cx="71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11267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Рисунок 11" descr="http://mypresentation.ru/documents/cb248f4388de1b797a6aaf30d2acca5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664296" cy="177619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4941168"/>
            <a:ext cx="2520280" cy="1584176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525344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Государственный флаг означает единство страны и его независимость от других государств.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2-11/1353580169_135343229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12711"/>
            <a:ext cx="8964488" cy="54085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358246" cy="5811558"/>
          </a:xfrm>
          <a:solidFill>
            <a:srgbClr val="0070C0"/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5688632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 флага придается особый смысл.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Белый, синий, красный.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цвета издревле почитались на Руси народом, ими украшали свои жилища, вышивали затейливые узоры на одеждах и одевали их по праздникам.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407</Words>
  <Application>Microsoft Office PowerPoint</Application>
  <PresentationFormat>Экран (4:3)</PresentationFormat>
  <Paragraphs>56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Тема1</vt:lpstr>
      <vt:lpstr>22 августа  – день  Российского флага</vt:lpstr>
      <vt:lpstr>Слайд 2</vt:lpstr>
      <vt:lpstr>Слайд 3</vt:lpstr>
      <vt:lpstr>Слайд 4</vt:lpstr>
      <vt:lpstr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vt:lpstr>
      <vt:lpstr>Все страны мира, все государства, существующие на земле, имеют свои флаги и гербы, которые являются отличительным знаком государства. Государственный флаг означает единство страны и его независимость от других государств. </vt:lpstr>
      <vt:lpstr>Слайд 7</vt:lpstr>
      <vt:lpstr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vt:lpstr>
      <vt:lpstr>Цвету флага придается особый смысл. Белый, синий, красный. Эти цвета издревле почитались на Руси народом, ими украшали свои жилища, вышивали затейливые узоры на одеждах и одевали их по праздникам.</vt:lpstr>
      <vt:lpstr>Флаг  России трехцветный</vt:lpstr>
      <vt:lpstr>Слайд 11</vt:lpstr>
      <vt:lpstr>Мы говорим белый свет, синее море, весна красна, красная девица (красивая). Видимо не случайно эти цвета стали цветами государственного флага России.</vt:lpstr>
      <vt:lpstr>Герб сочетает эти же цвета.</vt:lpstr>
      <vt:lpstr>Белый – Георгий Победоносец. Синий – Развивающийся плащ всадника. Красный – фон, щит герба. </vt:lpstr>
      <vt:lpstr>Изображение всадника, копьем поражающего черного дракона, означает победу справедливости, добра над злом.</vt:lpstr>
      <vt:lpstr> В народных преданиях говорят: Два орла несут по белу свету колесницу, в центре возница правит парой птиц, а на верху само солнце; два крыла его сестры - Заря Утренняя, Заря Вечерняя.</vt:lpstr>
      <vt:lpstr>Солнечную колесницу назвали двуглавым орлом. Увенчанный коронами, со скипетром и державой в лапах двуглавый орел является гербом нашей России. Золотой орел на красном фоне напоминает солнце, сияющее своими лучами - перьями.</vt:lpstr>
      <vt:lpstr>Вот он, флаг и герб Российской Федерации, символ единства и независимости нашего народа.</vt:lpstr>
      <vt:lpstr>Государственный флаг поднимается во время торжественных мероприятий, праздников, и в это время всегда звучит гимн Российской Федерации.</vt:lpstr>
      <vt:lpstr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vt:lpstr>
      <vt:lpstr>- Россия …Как из песни слово, Березок Юная листва Кругом леса, поля и реки Раздолье – русская душа.  - Люблю тебя, моя Россия За ясный свет твоих очей, За ум, за подвиги святые, За голос звонкий, как ручей.  - Люблю, глубоко понимаю Степей задумчивую грусть Люблю все то, что называю Одним широким словом – Русь.</vt:lpstr>
      <vt:lpstr>Одна у человека родина мать. Крепко любит свою родину народ. Много сложил о ней пословиц и поговорок:</vt:lpstr>
      <vt:lpstr> Родина любимая – что мать родимая. Если дружба велика, будет родина крепка. Жить – Родине служить. Для Родины своей, ни сил, ни жизни не жалей. Родина мать, умей за нее постоять. Человек без родины, что соловей без песни.</vt:lpstr>
      <vt:lpstr>Россия святая! Для славных походов  Веками растишь ты своих сыновей;  Во благо России, для счастья народа  Под флагом державным встречаешь гостей.  Густые леса и поля золотые,  Мирное небо целует заря.  С детства любимы места дорогие –  Это родная Отчизна моя!  Отчизна родная! Твой символ державный  На труд и на подвиг зовет свой народ!  Дозор твой стоит в боевом авангарде –  Могучая сила, надежный оплот!</vt:lpstr>
      <vt:lpstr>Слайд 25</vt:lpstr>
      <vt:lpstr>Слайд 26</vt:lpstr>
      <vt:lpstr>Викторина</vt:lpstr>
      <vt:lpstr>Город Москва </vt:lpstr>
      <vt:lpstr>Москва - столица </vt:lpstr>
      <vt:lpstr>Кремль</vt:lpstr>
      <vt:lpstr>Кремль, флаг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компьютер</cp:lastModifiedBy>
  <cp:revision>34</cp:revision>
  <dcterms:created xsi:type="dcterms:W3CDTF">2014-08-20T06:29:21Z</dcterms:created>
  <dcterms:modified xsi:type="dcterms:W3CDTF">2020-08-20T08:44:16Z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594316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